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82" r:id="rId2"/>
    <p:sldId id="281" r:id="rId3"/>
    <p:sldId id="257" r:id="rId4"/>
    <p:sldId id="260" r:id="rId5"/>
    <p:sldId id="258" r:id="rId6"/>
    <p:sldId id="283" r:id="rId7"/>
    <p:sldId id="284" r:id="rId8"/>
    <p:sldId id="288" r:id="rId9"/>
    <p:sldId id="289" r:id="rId10"/>
    <p:sldId id="290" r:id="rId11"/>
    <p:sldId id="285" r:id="rId12"/>
    <p:sldId id="286" r:id="rId13"/>
    <p:sldId id="299" r:id="rId14"/>
    <p:sldId id="287" r:id="rId15"/>
    <p:sldId id="291" r:id="rId16"/>
    <p:sldId id="296" r:id="rId17"/>
    <p:sldId id="292" r:id="rId18"/>
    <p:sldId id="300" r:id="rId19"/>
    <p:sldId id="293" r:id="rId20"/>
    <p:sldId id="266" r:id="rId21"/>
    <p:sldId id="297" r:id="rId22"/>
    <p:sldId id="271" r:id="rId23"/>
    <p:sldId id="272" r:id="rId24"/>
    <p:sldId id="277" r:id="rId25"/>
    <p:sldId id="298" r:id="rId26"/>
    <p:sldId id="273" r:id="rId27"/>
    <p:sldId id="274" r:id="rId28"/>
    <p:sldId id="275" r:id="rId29"/>
    <p:sldId id="301" r:id="rId30"/>
    <p:sldId id="278" r:id="rId31"/>
    <p:sldId id="280" r:id="rId32"/>
    <p:sldId id="30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37"/>
    <p:restoredTop sz="94614"/>
  </p:normalViewPr>
  <p:slideViewPr>
    <p:cSldViewPr snapToGrid="0" snapToObjects="1">
      <p:cViewPr>
        <p:scale>
          <a:sx n="110" d="100"/>
          <a:sy n="110" d="100"/>
        </p:scale>
        <p:origin x="26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EDEDD-4546-6E4B-8788-ACF16A28C8A6}" type="datetimeFigureOut">
              <a:rPr lang="en-US" smtClean="0"/>
              <a:t>10/7/22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72508-B6A2-9842-9A10-B5AFEFA8C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0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B607C-D08A-8F40-A1C0-9590BD4892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7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AAD06-CB0A-AC4B-BFF9-F78EC5471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DF1F97-26DB-5448-A1C4-B6306A88A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07CA4-2B79-5C4E-90A7-4AC81966B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18B0-DDB3-5244-B599-C7D35E30D73F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10E4-3C1A-854D-B130-786F44DE5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62E44-3C0F-D94B-9A95-ED1B0337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9618-C93D-1949-B9A2-E6CA123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8CF8-4ABC-9943-AEC5-A44AF0E46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F91CCE-72BE-324B-96B5-ECEC9AC48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39A77-0EB5-1545-8BAB-8202A364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18B0-DDB3-5244-B599-C7D35E30D73F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82FB8-C80F-B848-BD98-87ABC217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81695-D616-B948-946F-1CABE126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9618-C93D-1949-B9A2-E6CA123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0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560718-2F53-C649-8106-A66B7AFF8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3F812-7757-7E4B-A1E6-4B4148C0D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AA7E4-8182-1A41-8223-91F756A82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18B0-DDB3-5244-B599-C7D35E30D73F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B7CB9-FD7D-D141-9D29-FE2B6421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C84A8-46DE-FA42-A280-D17AB6DB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9618-C93D-1949-B9A2-E6CA123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3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BDF7-9775-1A49-833D-A982EC1D5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81F4D-92A9-EA4F-A318-BBC5281E1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EFCC3-59BE-A74B-8A09-BFA803296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18B0-DDB3-5244-B599-C7D35E30D73F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F2E77-3BB4-0346-999D-A61BBACB5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40299-9178-6A4E-9D1D-6718F991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9618-C93D-1949-B9A2-E6CA123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58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9E731-4B73-794C-AFA4-D75EDC632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2EA7F-0FBB-CC42-8030-51D9913AB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2DC4-24C5-6A4D-B070-7073D33BB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18B0-DDB3-5244-B599-C7D35E30D73F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BEE44-E98C-A14D-B3A6-BADBC94AF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E4F35-27E5-4B40-BDCF-B8ED965F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9618-C93D-1949-B9A2-E6CA123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9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922E-59BD-764C-A392-3119EDB2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DA873-FF28-324C-93FB-8F4833255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A92EA-98B9-A248-974D-2D53989DF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EF73B-4E54-634E-B110-27A83CF6C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18B0-DDB3-5244-B599-C7D35E30D73F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6C618-712A-2549-B283-FD0BA0BE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E9341-EF29-DB46-B579-CACCF3EA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9618-C93D-1949-B9A2-E6CA123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6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1679-3524-5744-960D-11EAB7AD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7D03E-9F22-8745-9355-AE710BBDC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6CD34-BC07-4C42-BB66-BC8D9D22C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242F4-83FF-6F49-AC24-7AC09F955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14A4FD-C7C2-7143-9B7C-3140FD03D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D7A03A-2A53-1140-AB74-B983438D6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18B0-DDB3-5244-B599-C7D35E30D73F}" type="datetimeFigureOut">
              <a:rPr lang="en-US" smtClean="0"/>
              <a:t>10/6/22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A0FF33-1FA8-9C4B-953B-B5967238C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2389CF-81F7-C44D-A4BC-DAE7619A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9618-C93D-1949-B9A2-E6CA123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EBDC-194C-914A-A8EF-4087C8D0B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8B9EB-F35C-DB47-BAFB-68ACFE9D5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18B0-DDB3-5244-B599-C7D35E30D73F}" type="datetimeFigureOut">
              <a:rPr lang="en-US" smtClean="0"/>
              <a:t>10/6/22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F1E3D-2147-6047-8C22-B5529CD46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24EE5-FBF1-1247-A004-BB9EFB91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9618-C93D-1949-B9A2-E6CA123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03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11A4AB-A4B0-CA47-AC48-0784C9DB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18B0-DDB3-5244-B599-C7D35E30D73F}" type="datetimeFigureOut">
              <a:rPr lang="en-US" smtClean="0"/>
              <a:t>10/6/22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D0F91D-D606-5C42-BCA2-835329AF9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68F4F-5845-0E4F-AC81-C4575D5E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9618-C93D-1949-B9A2-E6CA123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EB44C-79EF-9C47-9312-0F4AA6AF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615A7-74C1-C44B-A4F1-52F2B9D30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EEDE4-0BB2-134E-9FF9-6E38226FE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90C47-54D3-DE46-9BE6-CD8DAC9D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18B0-DDB3-5244-B599-C7D35E30D73F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1136E-D373-C74A-9C82-8190981E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3067D-1989-724E-8662-66CAF706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9618-C93D-1949-B9A2-E6CA123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1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CF13-CE4B-D54B-AF7A-E1ED9525C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F9C54-BBE1-2B4C-AAD1-A6E703B68C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B28C4E-64F2-534F-BA7D-401285784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C0B6C-744A-C249-BC1F-F8D4FCC49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18B0-DDB3-5244-B599-C7D35E30D73F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27AF3-475A-F047-B8DE-1E9730D9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14F76-FA26-5545-AD08-3822CC04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09618-C93D-1949-B9A2-E6CA123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6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43DAF8-4B8A-1C4D-91F2-7D8B4975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05772-2C3C-2046-9764-D193E8CEB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F6529-7394-4145-95EB-2BD135E9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A18B0-DDB3-5244-B599-C7D35E30D73F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316BD-1E5A-AB43-B309-EDD39A210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3A998-1390-3646-A508-C50E13091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09618-C93D-1949-B9A2-E6CA123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4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80B46-2174-8D49-B11B-5DE9889A7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nierschade: 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vriend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vijand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38BED-2D8E-E24A-B05F-67DBC9C1F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9486" y="3906838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Gritter</a:t>
            </a: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Wetenschapsdag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oktober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64753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wanneer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bespreekt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F0413-4593-A145-8D58-EA04A926C428}"/>
              </a:ext>
            </a:extLst>
          </p:cNvPr>
          <p:cNvSpPr txBox="1"/>
          <p:nvPr/>
        </p:nvSpPr>
        <p:spPr>
          <a:xfrm>
            <a:off x="465763" y="6167766"/>
            <a:ext cx="11260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Antwoord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kaliumwaarde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(of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laag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5221C-8657-DD48-9CA1-97BF1749F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737" y="915542"/>
            <a:ext cx="3770524" cy="520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6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kaliumwaarde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3B7CE-6449-3440-B499-42E947485DC0}"/>
              </a:ext>
            </a:extLst>
          </p:cNvPr>
          <p:cNvSpPr txBox="1"/>
          <p:nvPr/>
        </p:nvSpPr>
        <p:spPr>
          <a:xfrm>
            <a:off x="5166132" y="1621243"/>
            <a:ext cx="2416697" cy="36933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Inname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05964-DF18-5142-B809-C80A88D9C91E}"/>
              </a:ext>
            </a:extLst>
          </p:cNvPr>
          <p:cNvSpPr txBox="1"/>
          <p:nvPr/>
        </p:nvSpPr>
        <p:spPr>
          <a:xfrm>
            <a:off x="5166132" y="2579888"/>
            <a:ext cx="2416697" cy="36933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Opname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darmen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9E17CA-9819-1544-B929-87EDF0E9F0EA}"/>
              </a:ext>
            </a:extLst>
          </p:cNvPr>
          <p:cNvCxnSpPr/>
          <p:nvPr/>
        </p:nvCxnSpPr>
        <p:spPr>
          <a:xfrm>
            <a:off x="6353857" y="1990575"/>
            <a:ext cx="0" cy="58931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74CA816-4BE2-1245-A420-4E7C2E2A5527}"/>
              </a:ext>
            </a:extLst>
          </p:cNvPr>
          <p:cNvSpPr txBox="1"/>
          <p:nvPr/>
        </p:nvSpPr>
        <p:spPr>
          <a:xfrm>
            <a:off x="5166131" y="3538533"/>
            <a:ext cx="2416698" cy="36933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1919C4-5C67-9140-9918-3F67A91C18C3}"/>
              </a:ext>
            </a:extLst>
          </p:cNvPr>
          <p:cNvCxnSpPr/>
          <p:nvPr/>
        </p:nvCxnSpPr>
        <p:spPr>
          <a:xfrm>
            <a:off x="6374480" y="2949220"/>
            <a:ext cx="0" cy="58931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032A7A0-92F1-AB42-ACC0-B48A6E13F256}"/>
              </a:ext>
            </a:extLst>
          </p:cNvPr>
          <p:cNvSpPr txBox="1"/>
          <p:nvPr/>
        </p:nvSpPr>
        <p:spPr>
          <a:xfrm>
            <a:off x="7018335" y="4964186"/>
            <a:ext cx="2516651" cy="36933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Opname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organen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754FD2-20AA-A14E-9519-FF6C98BDA82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374480" y="3907865"/>
            <a:ext cx="1881033" cy="105632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ED4066-B67E-B04A-AF9A-F1BED74AB38B}"/>
              </a:ext>
            </a:extLst>
          </p:cNvPr>
          <p:cNvSpPr txBox="1"/>
          <p:nvPr/>
        </p:nvSpPr>
        <p:spPr>
          <a:xfrm>
            <a:off x="3040084" y="4964186"/>
            <a:ext cx="2906726" cy="36933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Uitscheiding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door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nieren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662FC4-A2B3-7549-B529-1CD0BEDA3121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351394" y="3907865"/>
            <a:ext cx="2023086" cy="105632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1184838-1364-EA4D-89E2-DEBA06D504B5}"/>
              </a:ext>
            </a:extLst>
          </p:cNvPr>
          <p:cNvSpPr txBox="1"/>
          <p:nvPr/>
        </p:nvSpPr>
        <p:spPr>
          <a:xfrm>
            <a:off x="8573690" y="3538533"/>
            <a:ext cx="3409818" cy="36933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Uitscheiding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ontlasting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320124-C794-EA46-9DB9-17B6E202C16D}"/>
              </a:ext>
            </a:extLst>
          </p:cNvPr>
          <p:cNvCxnSpPr>
            <a:stCxn id="7" idx="3"/>
            <a:endCxn id="13" idx="1"/>
          </p:cNvCxnSpPr>
          <p:nvPr/>
        </p:nvCxnSpPr>
        <p:spPr>
          <a:xfrm>
            <a:off x="7582829" y="3723199"/>
            <a:ext cx="990861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9B5020B-7310-9446-99C7-56941B06EE5D}"/>
              </a:ext>
            </a:extLst>
          </p:cNvPr>
          <p:cNvSpPr txBox="1"/>
          <p:nvPr/>
        </p:nvSpPr>
        <p:spPr>
          <a:xfrm>
            <a:off x="1906860" y="3077737"/>
            <a:ext cx="2330604" cy="120032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Hydrochloorthiazide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Furosemide (Lasix)</a:t>
            </a: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Bumetanide</a:t>
            </a: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9321D7-4EA8-1743-A5EE-E7D1F5ED96A8}"/>
              </a:ext>
            </a:extLst>
          </p:cNvPr>
          <p:cNvCxnSpPr/>
          <p:nvPr/>
        </p:nvCxnSpPr>
        <p:spPr>
          <a:xfrm>
            <a:off x="4270917" y="3907865"/>
            <a:ext cx="577037" cy="65298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F81FF960-DE48-3345-9A0E-3CDD6BE5C2EC}"/>
              </a:ext>
            </a:extLst>
          </p:cNvPr>
          <p:cNvSpPr/>
          <p:nvPr/>
        </p:nvSpPr>
        <p:spPr>
          <a:xfrm>
            <a:off x="4635673" y="4093001"/>
            <a:ext cx="167268" cy="22868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E1F2B2-422C-0F48-AC8B-F60B72363974}"/>
              </a:ext>
            </a:extLst>
          </p:cNvPr>
          <p:cNvSpPr txBox="1"/>
          <p:nvPr/>
        </p:nvSpPr>
        <p:spPr>
          <a:xfrm>
            <a:off x="8573690" y="4087542"/>
            <a:ext cx="2330604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Natriumbicarbonaat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9C4A253-3EB6-FC47-9A8E-EDEFDD706B09}"/>
              </a:ext>
            </a:extLst>
          </p:cNvPr>
          <p:cNvCxnSpPr>
            <a:cxnSpLocks/>
          </p:cNvCxnSpPr>
          <p:nvPr/>
        </p:nvCxnSpPr>
        <p:spPr>
          <a:xfrm flipH="1">
            <a:off x="7855656" y="4268783"/>
            <a:ext cx="680334" cy="40204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431E4167-DF78-3E4B-9DC1-B6D99C3DEC8E}"/>
              </a:ext>
            </a:extLst>
          </p:cNvPr>
          <p:cNvSpPr/>
          <p:nvPr/>
        </p:nvSpPr>
        <p:spPr>
          <a:xfrm>
            <a:off x="7910991" y="4278066"/>
            <a:ext cx="167268" cy="22868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D3457F-B849-A742-B1CF-CDB9F15FE908}"/>
              </a:ext>
            </a:extLst>
          </p:cNvPr>
          <p:cNvSpPr txBox="1"/>
          <p:nvPr/>
        </p:nvSpPr>
        <p:spPr>
          <a:xfrm>
            <a:off x="8791177" y="2565243"/>
            <a:ext cx="1389886" cy="64633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Resonium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Sorbisterit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7EA78FE-B62D-D349-9C0D-B996BB981208}"/>
              </a:ext>
            </a:extLst>
          </p:cNvPr>
          <p:cNvCxnSpPr>
            <a:cxnSpLocks/>
          </p:cNvCxnSpPr>
          <p:nvPr/>
        </p:nvCxnSpPr>
        <p:spPr>
          <a:xfrm flipH="1">
            <a:off x="8078259" y="2888408"/>
            <a:ext cx="666725" cy="74253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C7441BE-5CF8-A545-90B0-D9E5948E9716}"/>
              </a:ext>
            </a:extLst>
          </p:cNvPr>
          <p:cNvSpPr/>
          <p:nvPr/>
        </p:nvSpPr>
        <p:spPr>
          <a:xfrm>
            <a:off x="8171879" y="3077737"/>
            <a:ext cx="167268" cy="22868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3A180B-CF7F-824F-B05F-3CE69929983E}"/>
              </a:ext>
            </a:extLst>
          </p:cNvPr>
          <p:cNvSpPr txBox="1"/>
          <p:nvPr/>
        </p:nvSpPr>
        <p:spPr>
          <a:xfrm>
            <a:off x="2141036" y="1621243"/>
            <a:ext cx="1862252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Kaliumarm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dieet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A591ECA-EFB4-1C4E-AFFD-4FA3317241C5}"/>
              </a:ext>
            </a:extLst>
          </p:cNvPr>
          <p:cNvCxnSpPr>
            <a:stCxn id="30" idx="3"/>
            <a:endCxn id="4" idx="1"/>
          </p:cNvCxnSpPr>
          <p:nvPr/>
        </p:nvCxnSpPr>
        <p:spPr>
          <a:xfrm>
            <a:off x="4003288" y="1805909"/>
            <a:ext cx="1162844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4FA39971-5289-E14D-974F-3AF0B0F28AA7}"/>
              </a:ext>
            </a:extLst>
          </p:cNvPr>
          <p:cNvSpPr/>
          <p:nvPr/>
        </p:nvSpPr>
        <p:spPr>
          <a:xfrm>
            <a:off x="4555640" y="1512997"/>
            <a:ext cx="167268" cy="22868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79958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0" grpId="0" animBg="1"/>
      <p:bldP spid="23" grpId="0" animBg="1"/>
      <p:bldP spid="24" grpId="0" animBg="1"/>
      <p:bldP spid="26" grpId="0" animBg="1"/>
      <p:bldP spid="30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89210" y="12690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nierpatiënten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22612-17B7-8A4F-A254-5D3A305D7223}"/>
              </a:ext>
            </a:extLst>
          </p:cNvPr>
          <p:cNvSpPr/>
          <p:nvPr/>
        </p:nvSpPr>
        <p:spPr>
          <a:xfrm>
            <a:off x="3639191" y="6329278"/>
            <a:ext cx="5092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Ziekenhuis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Gelderse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Vallei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www.nieren.nl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4C8EF7-B197-BF46-933F-83867573C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94" y="1269683"/>
            <a:ext cx="8166031" cy="46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01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Goedbedoelde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adviezen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9197C-E7C9-024D-9775-561468E2E7E4}"/>
              </a:ext>
            </a:extLst>
          </p:cNvPr>
          <p:cNvSpPr txBox="1"/>
          <p:nvPr/>
        </p:nvSpPr>
        <p:spPr>
          <a:xfrm>
            <a:off x="671332" y="1528856"/>
            <a:ext cx="84726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Minder fruit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koffie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liever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Groente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langer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water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tussendoor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verversen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minder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aardappelen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kies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liever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rijst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pasta (maar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tomatensaus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Minder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minder yoghurt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pindakaas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62D51-5345-1342-846C-77EBB58C3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044" y="1728186"/>
            <a:ext cx="2438400" cy="3340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BE1B78-5B06-0446-A752-4664ECEB1421}"/>
              </a:ext>
            </a:extLst>
          </p:cNvPr>
          <p:cNvSpPr txBox="1"/>
          <p:nvPr/>
        </p:nvSpPr>
        <p:spPr>
          <a:xfrm>
            <a:off x="0" y="607741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gebaseerd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aanname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minder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minder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1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9A2EA6-A208-0F42-BF91-398060E7E439}"/>
              </a:ext>
            </a:extLst>
          </p:cNvPr>
          <p:cNvSpPr txBox="1"/>
          <p:nvPr/>
        </p:nvSpPr>
        <p:spPr>
          <a:xfrm>
            <a:off x="0" y="1157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Relatie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tussen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dieet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1570E-8348-6344-9919-6A3E8F4A9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842"/>
            <a:ext cx="6100196" cy="4538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633D7C-396F-754C-AA7B-3F39A92B584C}"/>
              </a:ext>
            </a:extLst>
          </p:cNvPr>
          <p:cNvSpPr txBox="1"/>
          <p:nvPr/>
        </p:nvSpPr>
        <p:spPr>
          <a:xfrm>
            <a:off x="1" y="6234863"/>
            <a:ext cx="609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Gritter 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Nephron 2018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339B0C-834F-0642-B09F-055E4945CF38}"/>
              </a:ext>
            </a:extLst>
          </p:cNvPr>
          <p:cNvCxnSpPr>
            <a:cxnSpLocks/>
          </p:cNvCxnSpPr>
          <p:nvPr/>
        </p:nvCxnSpPr>
        <p:spPr>
          <a:xfrm flipV="1">
            <a:off x="1784195" y="3232593"/>
            <a:ext cx="0" cy="18183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633937-B466-1A43-9DF4-0EE53C23FE3E}"/>
              </a:ext>
            </a:extLst>
          </p:cNvPr>
          <p:cNvCxnSpPr/>
          <p:nvPr/>
        </p:nvCxnSpPr>
        <p:spPr>
          <a:xfrm flipH="1">
            <a:off x="800100" y="3232593"/>
            <a:ext cx="9837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B5A0B2B-44F1-B340-B578-A73A244529C1}"/>
              </a:ext>
            </a:extLst>
          </p:cNvPr>
          <p:cNvSpPr txBox="1"/>
          <p:nvPr/>
        </p:nvSpPr>
        <p:spPr>
          <a:xfrm>
            <a:off x="508673" y="3140260"/>
            <a:ext cx="40821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A81AD5-ADCD-3044-8F4D-7B204A1F6268}"/>
              </a:ext>
            </a:extLst>
          </p:cNvPr>
          <p:cNvCxnSpPr/>
          <p:nvPr/>
        </p:nvCxnSpPr>
        <p:spPr>
          <a:xfrm flipV="1">
            <a:off x="2767990" y="3167279"/>
            <a:ext cx="0" cy="18836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107B3B-10DD-C940-82D0-38D59B98453A}"/>
              </a:ext>
            </a:extLst>
          </p:cNvPr>
          <p:cNvCxnSpPr/>
          <p:nvPr/>
        </p:nvCxnSpPr>
        <p:spPr>
          <a:xfrm flipH="1">
            <a:off x="800100" y="3167279"/>
            <a:ext cx="1971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C77AB8E-D1FB-1C48-BDEC-B3BA53D6C995}"/>
              </a:ext>
            </a:extLst>
          </p:cNvPr>
          <p:cNvSpPr txBox="1"/>
          <p:nvPr/>
        </p:nvSpPr>
        <p:spPr>
          <a:xfrm>
            <a:off x="512755" y="3072419"/>
            <a:ext cx="40821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35ACE2-C815-0043-878C-77D62E8AD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495" y="1315842"/>
            <a:ext cx="4747848" cy="45385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73B748-A857-4849-A63D-051C3463A139}"/>
              </a:ext>
            </a:extLst>
          </p:cNvPr>
          <p:cNvSpPr txBox="1"/>
          <p:nvPr/>
        </p:nvSpPr>
        <p:spPr>
          <a:xfrm>
            <a:off x="6115419" y="6234863"/>
            <a:ext cx="607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Bernier-Jean 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cJASN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7A0D4-2BAC-AA46-A00D-635730C18E8F}"/>
              </a:ext>
            </a:extLst>
          </p:cNvPr>
          <p:cNvSpPr txBox="1"/>
          <p:nvPr/>
        </p:nvSpPr>
        <p:spPr>
          <a:xfrm>
            <a:off x="9923930" y="1174878"/>
            <a:ext cx="18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HD, n = 8043</a:t>
            </a:r>
          </a:p>
        </p:txBody>
      </p:sp>
    </p:spTree>
    <p:extLst>
      <p:ext uri="{BB962C8B-B14F-4D97-AF65-F5344CB8AC3E}">
        <p14:creationId xmlns:p14="http://schemas.microsoft.com/office/powerpoint/2010/main" val="79513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nierschade: studies!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E1DC16-769B-E84F-87F2-F5A0B59FA009}"/>
              </a:ext>
            </a:extLst>
          </p:cNvPr>
          <p:cNvSpPr txBox="1"/>
          <p:nvPr/>
        </p:nvSpPr>
        <p:spPr>
          <a:xfrm>
            <a:off x="0" y="5877037"/>
            <a:ext cx="1219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US" sz="21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1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US" sz="21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bewijs</a:t>
            </a:r>
            <a:r>
              <a:rPr lang="en-US" sz="21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  <a:r>
              <a:rPr lang="en-US" sz="21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1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1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het </a:t>
            </a:r>
            <a:r>
              <a:rPr lang="en-US" sz="21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dieet</a:t>
            </a:r>
            <a:r>
              <a:rPr lang="en-US" sz="21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1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relevante</a:t>
            </a:r>
            <a:r>
              <a:rPr lang="en-US" sz="21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invloed</a:t>
            </a:r>
            <a:r>
              <a:rPr lang="en-US" sz="21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heeft</a:t>
            </a:r>
            <a:r>
              <a:rPr lang="en-US" sz="21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US" sz="21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1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het </a:t>
            </a:r>
            <a:r>
              <a:rPr lang="en-US" sz="21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sz="21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6648A4-30BD-D942-A9FD-13650B098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343768"/>
              </p:ext>
            </p:extLst>
          </p:nvPr>
        </p:nvGraphicFramePr>
        <p:xfrm>
          <a:off x="247184" y="1680853"/>
          <a:ext cx="11697631" cy="3373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8807">
                  <a:extLst>
                    <a:ext uri="{9D8B030D-6E8A-4147-A177-3AD203B41FA5}">
                      <a16:colId xmlns:a16="http://schemas.microsoft.com/office/drawing/2014/main" val="3427826544"/>
                    </a:ext>
                  </a:extLst>
                </a:gridCol>
                <a:gridCol w="1018573">
                  <a:extLst>
                    <a:ext uri="{9D8B030D-6E8A-4147-A177-3AD203B41FA5}">
                      <a16:colId xmlns:a16="http://schemas.microsoft.com/office/drawing/2014/main" val="4247936515"/>
                    </a:ext>
                  </a:extLst>
                </a:gridCol>
                <a:gridCol w="3409709">
                  <a:extLst>
                    <a:ext uri="{9D8B030D-6E8A-4147-A177-3AD203B41FA5}">
                      <a16:colId xmlns:a16="http://schemas.microsoft.com/office/drawing/2014/main" val="1725000064"/>
                    </a:ext>
                  </a:extLst>
                </a:gridCol>
                <a:gridCol w="1325782">
                  <a:extLst>
                    <a:ext uri="{9D8B030D-6E8A-4147-A177-3AD203B41FA5}">
                      <a16:colId xmlns:a16="http://schemas.microsoft.com/office/drawing/2014/main" val="4071629548"/>
                    </a:ext>
                  </a:extLst>
                </a:gridCol>
                <a:gridCol w="1834107">
                  <a:extLst>
                    <a:ext uri="{9D8B030D-6E8A-4147-A177-3AD203B41FA5}">
                      <a16:colId xmlns:a16="http://schemas.microsoft.com/office/drawing/2014/main" val="2357980828"/>
                    </a:ext>
                  </a:extLst>
                </a:gridCol>
                <a:gridCol w="3240653">
                  <a:extLst>
                    <a:ext uri="{9D8B030D-6E8A-4147-A177-3AD203B41FA5}">
                      <a16:colId xmlns:a16="http://schemas.microsoft.com/office/drawing/2014/main" val="2266137136"/>
                    </a:ext>
                  </a:extLst>
                </a:gridCol>
              </a:tblGrid>
              <a:tr h="3001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Auteur,</a:t>
                      </a:r>
                    </a:p>
                  </a:txBody>
                  <a:tcPr marL="36559" marR="365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Nierfunctie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Interventie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Duur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K</a:t>
                      </a:r>
                      <a:r>
                        <a:rPr lang="en-US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(mmol/L)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Hyperkaliëmie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22687"/>
                  </a:ext>
                </a:extLst>
              </a:tr>
              <a:tr h="46267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Barsotti, 1996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20%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(n=30)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Normaal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(1.1 mmol K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/kg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lichaamsgewicht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vs.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laag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0.8 (mmol K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/kg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lichaamsgewicht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K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dieet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3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maanden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Laag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4.4±0.5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Normaal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4.5±0.7 (NS)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Niet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opgetreden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268359"/>
                  </a:ext>
                </a:extLst>
              </a:tr>
              <a:tr h="46267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Goraya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2012-2014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15-90% 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(n=138)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Fruit-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groenteverrrijkt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dieet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dagen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3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jaren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Start: 4.2±0.2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Eind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4.2±0.2 (NS)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Niet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opgetreden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547446"/>
                  </a:ext>
                </a:extLst>
              </a:tr>
              <a:tr h="62516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Tyson, 2016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30-45%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(n=10)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DASH-dieet (120 vs. 43 mmol/dag)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weken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Start: 4.2±0.6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Eind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4.3±0.5 (NS)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Niet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opgetreden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329060"/>
                  </a:ext>
                </a:extLst>
              </a:tr>
              <a:tr h="59997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Turban, 2021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30-60% 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(n=29)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Laag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(40 mmol/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dag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vs.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hoog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(100 mmol/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dag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K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dieet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weken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Laag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4.2±0.4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Hoog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4.4±0.4**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Hyperkaliëmie in 2: </a:t>
                      </a:r>
                    </a:p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tijdens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acute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verslechtering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van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nierfunctie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met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combinatie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verhogende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medicijnen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59" marR="36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678597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4F60E28-C955-1F44-B23B-1EF3657CABB2}"/>
              </a:ext>
            </a:extLst>
          </p:cNvPr>
          <p:cNvSpPr txBox="1"/>
          <p:nvPr/>
        </p:nvSpPr>
        <p:spPr>
          <a:xfrm>
            <a:off x="6828805" y="5084948"/>
            <a:ext cx="5116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Afkortingen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DASH, Dietary Approaches to Stop Hypertension; NS, </a:t>
            </a:r>
            <a:r>
              <a:rPr lang="en-U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-significant</a:t>
            </a:r>
          </a:p>
        </p:txBody>
      </p:sp>
    </p:spTree>
    <p:extLst>
      <p:ext uri="{BB962C8B-B14F-4D97-AF65-F5344CB8AC3E}">
        <p14:creationId xmlns:p14="http://schemas.microsoft.com/office/powerpoint/2010/main" val="340922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bepaalt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kaliumwaarde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het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9197C-E7C9-024D-9775-561468E2E7E4}"/>
              </a:ext>
            </a:extLst>
          </p:cNvPr>
          <p:cNvSpPr txBox="1"/>
          <p:nvPr/>
        </p:nvSpPr>
        <p:spPr>
          <a:xfrm>
            <a:off x="0" y="1473104"/>
            <a:ext cx="1219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Nierfunctie</a:t>
            </a:r>
            <a:r>
              <a:rPr lang="en-US" sz="5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(of: </a:t>
            </a:r>
            <a:r>
              <a:rPr lang="en-US" sz="5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dagen</a:t>
            </a:r>
            <a:r>
              <a:rPr lang="en-US" sz="5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sinds</a:t>
            </a:r>
            <a:r>
              <a:rPr lang="en-US" sz="5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dialyse</a:t>
            </a:r>
            <a:r>
              <a:rPr lang="en-US" sz="5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Medicatie</a:t>
            </a:r>
            <a:endParaRPr lang="en-US" sz="4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Zuurgraad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het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 Mellitus (</a:t>
            </a:r>
            <a:r>
              <a:rPr lang="en-US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Suikerziekte</a:t>
            </a:r>
            <a:r>
              <a:rPr lang="en-US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Gebruik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‘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kaliumbinders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(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resonium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sorbisterit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Spiermassa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Stoelgang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Kaliuminname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53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dieet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≠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9197C-E7C9-024D-9775-561468E2E7E4}"/>
              </a:ext>
            </a:extLst>
          </p:cNvPr>
          <p:cNvSpPr txBox="1"/>
          <p:nvPr/>
        </p:nvSpPr>
        <p:spPr>
          <a:xfrm>
            <a:off x="323385" y="2209084"/>
            <a:ext cx="11552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Vele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factoren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beïnvloeden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kaliumwaarde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het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Kaliuminname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heeft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slechts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kleine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7C0D1A-A239-0644-81FB-B1825F16F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395" y="3778744"/>
            <a:ext cx="26924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59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Waarom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zoveel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aandacht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9197C-E7C9-024D-9775-561468E2E7E4}"/>
              </a:ext>
            </a:extLst>
          </p:cNvPr>
          <p:cNvSpPr txBox="1"/>
          <p:nvPr/>
        </p:nvSpPr>
        <p:spPr>
          <a:xfrm>
            <a:off x="673258" y="1989546"/>
            <a:ext cx="1084547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Kaliumrijk</a:t>
            </a:r>
            <a:r>
              <a:rPr lang="en-US" sz="5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dieet</a:t>
            </a:r>
            <a:r>
              <a:rPr lang="en-US" sz="5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  <a:p>
            <a:pPr algn="ctr"/>
            <a:r>
              <a:rPr lang="en-US" sz="5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gezond</a:t>
            </a:r>
            <a:r>
              <a:rPr lang="en-US" sz="5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dieet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41386-E961-8147-A70C-22B529DBA9C4}"/>
              </a:ext>
            </a:extLst>
          </p:cNvPr>
          <p:cNvSpPr txBox="1"/>
          <p:nvPr/>
        </p:nvSpPr>
        <p:spPr>
          <a:xfrm>
            <a:off x="1408252" y="5648446"/>
            <a:ext cx="937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”Low urine potassium excretion correlates with a poor quality diet”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7C1AF-F4B1-CA4E-B45C-976096681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494" y="4166886"/>
            <a:ext cx="1852501" cy="250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6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Paleodieet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082C86-A46B-544D-B019-E7B64FC613DC}"/>
              </a:ext>
            </a:extLst>
          </p:cNvPr>
          <p:cNvSpPr txBox="1"/>
          <p:nvPr/>
        </p:nvSpPr>
        <p:spPr>
          <a:xfrm>
            <a:off x="0" y="6412377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Healthline.com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F7764-4C3E-D145-B982-978FB8DDA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225" y="1215482"/>
            <a:ext cx="8685819" cy="48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99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7C2C4-DBFB-3F45-8244-42930C596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16" y="2437195"/>
            <a:ext cx="3667463" cy="240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355FF0-4A06-594D-8659-0FF2AFC50842}"/>
              </a:ext>
            </a:extLst>
          </p:cNvPr>
          <p:cNvSpPr txBox="1"/>
          <p:nvPr/>
        </p:nvSpPr>
        <p:spPr>
          <a:xfrm>
            <a:off x="562898" y="1886674"/>
            <a:ext cx="379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Pubmed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AADB2B-1A0C-2E47-A31A-AA80DE273090}"/>
              </a:ext>
            </a:extLst>
          </p:cNvPr>
          <p:cNvSpPr txBox="1"/>
          <p:nvPr/>
        </p:nvSpPr>
        <p:spPr>
          <a:xfrm>
            <a:off x="627816" y="4864796"/>
            <a:ext cx="3667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nierschade”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3BEB2-1483-2346-B58D-1E1B046F3F6E}"/>
              </a:ext>
            </a:extLst>
          </p:cNvPr>
          <p:cNvSpPr txBox="1"/>
          <p:nvPr/>
        </p:nvSpPr>
        <p:spPr>
          <a:xfrm>
            <a:off x="0" y="18712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nierschade is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Topic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4F82CE-8866-D648-AC66-EBFE79173458}"/>
              </a:ext>
            </a:extLst>
          </p:cNvPr>
          <p:cNvSpPr txBox="1"/>
          <p:nvPr/>
        </p:nvSpPr>
        <p:spPr>
          <a:xfrm>
            <a:off x="5771908" y="1741129"/>
            <a:ext cx="6420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toxicity of orally administered potassium salts </a:t>
            </a:r>
          </a:p>
          <a:p>
            <a:pPr algn="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chronic kidney disease</a:t>
            </a:r>
          </a:p>
          <a:p>
            <a:pPr algn="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Winkler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Invest 1940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3F64B9-E731-D34E-AD2A-7CBD9C5FB5D9}"/>
              </a:ext>
            </a:extLst>
          </p:cNvPr>
          <p:cNvSpPr txBox="1"/>
          <p:nvPr/>
        </p:nvSpPr>
        <p:spPr>
          <a:xfrm>
            <a:off x="5443958" y="3283402"/>
            <a:ext cx="674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Potassium: friend or foe?</a:t>
            </a:r>
          </a:p>
          <a:p>
            <a:pPr algn="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Pediatr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Nephrol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8F4BDD-D554-7745-A8AA-F9C32741B771}"/>
              </a:ext>
            </a:extLst>
          </p:cNvPr>
          <p:cNvSpPr txBox="1"/>
          <p:nvPr/>
        </p:nvSpPr>
        <p:spPr>
          <a:xfrm>
            <a:off x="4839629" y="4557020"/>
            <a:ext cx="7352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 of short-term potassium chloride supplementation in patients with chronic kidney disease</a:t>
            </a:r>
          </a:p>
          <a:p>
            <a:pPr algn="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Gritter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 Am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Nephrol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670D55-71FC-E448-A243-36BC269C0FAC}"/>
              </a:ext>
            </a:extLst>
          </p:cNvPr>
          <p:cNvSpPr/>
          <p:nvPr/>
        </p:nvSpPr>
        <p:spPr>
          <a:xfrm>
            <a:off x="356839" y="2409894"/>
            <a:ext cx="2609385" cy="873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3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Mediterraans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Dieet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A31D07-CC5E-3A49-93F1-9C3FED768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458" y="1296364"/>
            <a:ext cx="8059083" cy="5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32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7A5F28-C98F-D14D-88AD-DC95FFFFA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708" y="1193177"/>
            <a:ext cx="7881297" cy="5140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F5C5E3-2364-4944-AAEA-E66F2B5E2319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Plantaardige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Dieet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95A417-7BB7-DE4C-BE57-B0CB0CCD03A9}"/>
              </a:ext>
            </a:extLst>
          </p:cNvPr>
          <p:cNvSpPr txBox="1"/>
          <p:nvPr/>
        </p:nvSpPr>
        <p:spPr>
          <a:xfrm>
            <a:off x="0" y="6412377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Newscience.com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1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gezond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lagere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bloeddruk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C1D0D-82A9-2441-9842-8FE3C30B0E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31" y="5768080"/>
            <a:ext cx="2059373" cy="504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CB3D9-30DE-004A-A929-08AE03B18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986" y="1387062"/>
            <a:ext cx="6750577" cy="43810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B0B6-804D-4F44-A18E-F682A5127E30}"/>
              </a:ext>
            </a:extLst>
          </p:cNvPr>
          <p:cNvSpPr txBox="1"/>
          <p:nvPr/>
        </p:nvSpPr>
        <p:spPr>
          <a:xfrm>
            <a:off x="0" y="6412377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Aburto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BMJ 2013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DAD51-C6CD-6F4B-9726-6C72B4326E11}"/>
              </a:ext>
            </a:extLst>
          </p:cNvPr>
          <p:cNvSpPr txBox="1"/>
          <p:nvPr/>
        </p:nvSpPr>
        <p:spPr>
          <a:xfrm>
            <a:off x="7069873" y="981307"/>
            <a:ext cx="2107581" cy="37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Bloeddruk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882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gezond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minder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sterfte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BE1C9-E861-DC4C-9212-DFF6E6576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6" y="1855692"/>
            <a:ext cx="5194594" cy="32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10 things couples can do to make traveling together more fun">
            <a:extLst>
              <a:ext uri="{FF2B5EF4-FFF2-40B4-BE49-F238E27FC236}">
                <a16:creationId xmlns:a16="http://schemas.microsoft.com/office/drawing/2014/main" id="{1A8BDB02-C3D4-2342-AAFD-E94150D81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2" r="3108"/>
          <a:stretch/>
        </p:blipFill>
        <p:spPr bwMode="auto">
          <a:xfrm>
            <a:off x="6950043" y="1859162"/>
            <a:ext cx="2916453" cy="323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8584EF-76A5-D241-A39B-E1BDB7E4B730}"/>
              </a:ext>
            </a:extLst>
          </p:cNvPr>
          <p:cNvSpPr txBox="1"/>
          <p:nvPr/>
        </p:nvSpPr>
        <p:spPr>
          <a:xfrm>
            <a:off x="0" y="6412377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Chang 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 J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val="514724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gezond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lager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risico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beroerte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8AF3B8-5645-9A46-A1DE-10D56B084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00" y="1924050"/>
            <a:ext cx="5613400" cy="3009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6F7646-71A6-304F-B887-0B336E569371}"/>
              </a:ext>
            </a:extLst>
          </p:cNvPr>
          <p:cNvSpPr txBox="1"/>
          <p:nvPr/>
        </p:nvSpPr>
        <p:spPr>
          <a:xfrm>
            <a:off x="6556917" y="1535435"/>
            <a:ext cx="2107581" cy="37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Beroerte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176AD-1019-2A40-B239-8EBFF7CAE912}"/>
              </a:ext>
            </a:extLst>
          </p:cNvPr>
          <p:cNvSpPr txBox="1"/>
          <p:nvPr/>
        </p:nvSpPr>
        <p:spPr>
          <a:xfrm>
            <a:off x="0" y="6412377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Aburto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BMJ 2013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918EDF-E38A-9A42-87EC-8E3317505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007" y="4933950"/>
            <a:ext cx="28194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9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gezond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langer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behoud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nierfunctie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176AD-1019-2A40-B239-8EBFF7CAE912}"/>
              </a:ext>
            </a:extLst>
          </p:cNvPr>
          <p:cNvSpPr txBox="1"/>
          <p:nvPr/>
        </p:nvSpPr>
        <p:spPr>
          <a:xfrm>
            <a:off x="0" y="6412377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Goraya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Kidney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6F6E6F-0C3F-9844-90DD-512F167F1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160556"/>
            <a:ext cx="7810500" cy="4914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130934-A4D8-A646-B1C9-037508484DEB}"/>
              </a:ext>
            </a:extLst>
          </p:cNvPr>
          <p:cNvSpPr txBox="1"/>
          <p:nvPr/>
        </p:nvSpPr>
        <p:spPr>
          <a:xfrm rot="16200000">
            <a:off x="1326531" y="3428434"/>
            <a:ext cx="2107581" cy="3791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Nierfunctie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E36D79-6A64-5E45-9B98-6BCA74E609A0}"/>
              </a:ext>
            </a:extLst>
          </p:cNvPr>
          <p:cNvSpPr txBox="1"/>
          <p:nvPr/>
        </p:nvSpPr>
        <p:spPr>
          <a:xfrm rot="16200000">
            <a:off x="5220521" y="3428435"/>
            <a:ext cx="2107581" cy="3791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Nierfunctie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9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B564A0E-EC1C-F246-8246-9E423072F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8" y="2988622"/>
            <a:ext cx="3084653" cy="3084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Rationale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nierpatiënten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5EF07-8DD3-D641-A0BD-118667304F27}"/>
              </a:ext>
            </a:extLst>
          </p:cNvPr>
          <p:cNvSpPr txBox="1"/>
          <p:nvPr/>
        </p:nvSpPr>
        <p:spPr>
          <a:xfrm>
            <a:off x="3024485" y="3909502"/>
            <a:ext cx="6134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Potentiële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gezondheidswinst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D12D8-BD83-714B-B5B3-B946D791751D}"/>
              </a:ext>
            </a:extLst>
          </p:cNvPr>
          <p:cNvSpPr txBox="1"/>
          <p:nvPr/>
        </p:nvSpPr>
        <p:spPr>
          <a:xfrm>
            <a:off x="3038449" y="4530949"/>
            <a:ext cx="6134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Risico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 hyperkaliëmie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A1353-F33A-754A-B789-F7E196A8D28E}"/>
              </a:ext>
            </a:extLst>
          </p:cNvPr>
          <p:cNvCxnSpPr>
            <a:cxnSpLocks/>
          </p:cNvCxnSpPr>
          <p:nvPr/>
        </p:nvCxnSpPr>
        <p:spPr>
          <a:xfrm flipH="1">
            <a:off x="3206191" y="4541459"/>
            <a:ext cx="576419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E395585-7910-4546-AD51-7121FD8AC089}"/>
              </a:ext>
            </a:extLst>
          </p:cNvPr>
          <p:cNvCxnSpPr>
            <a:stCxn id="3" idx="0"/>
          </p:cNvCxnSpPr>
          <p:nvPr/>
        </p:nvCxnSpPr>
        <p:spPr>
          <a:xfrm flipV="1">
            <a:off x="6091776" y="3135294"/>
            <a:ext cx="4775" cy="77420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884BC5-A955-1841-9ED9-1B49B164DD64}"/>
              </a:ext>
            </a:extLst>
          </p:cNvPr>
          <p:cNvCxnSpPr>
            <a:cxnSpLocks/>
          </p:cNvCxnSpPr>
          <p:nvPr/>
        </p:nvCxnSpPr>
        <p:spPr>
          <a:xfrm flipV="1">
            <a:off x="9159067" y="3237034"/>
            <a:ext cx="580021" cy="65809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BF1D00-299E-9947-B32A-68B463DD20B3}"/>
              </a:ext>
            </a:extLst>
          </p:cNvPr>
          <p:cNvCxnSpPr>
            <a:cxnSpLocks/>
          </p:cNvCxnSpPr>
          <p:nvPr/>
        </p:nvCxnSpPr>
        <p:spPr>
          <a:xfrm flipH="1" flipV="1">
            <a:off x="2444885" y="3236681"/>
            <a:ext cx="579600" cy="65880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C13BD0D-C098-DF4A-B99E-04D29E48DC57}"/>
              </a:ext>
            </a:extLst>
          </p:cNvPr>
          <p:cNvSpPr/>
          <p:nvPr/>
        </p:nvSpPr>
        <p:spPr>
          <a:xfrm>
            <a:off x="4125740" y="2452022"/>
            <a:ext cx="3960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Lagere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bloeddruk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E5B685-A315-F247-9FAB-67448FFA4AE7}"/>
              </a:ext>
            </a:extLst>
          </p:cNvPr>
          <p:cNvSpPr/>
          <p:nvPr/>
        </p:nvSpPr>
        <p:spPr>
          <a:xfrm>
            <a:off x="0" y="2458924"/>
            <a:ext cx="3960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Lager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risico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beroerte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0529DD-2703-6441-9E39-B2EDCEA5D601}"/>
              </a:ext>
            </a:extLst>
          </p:cNvPr>
          <p:cNvSpPr/>
          <p:nvPr/>
        </p:nvSpPr>
        <p:spPr>
          <a:xfrm>
            <a:off x="8232000" y="2458924"/>
            <a:ext cx="3960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Langer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behoud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nierfunctie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159C4D-BF01-AF4F-84B0-134CAF54CB87}"/>
              </a:ext>
            </a:extLst>
          </p:cNvPr>
          <p:cNvSpPr/>
          <p:nvPr/>
        </p:nvSpPr>
        <p:spPr>
          <a:xfrm>
            <a:off x="2444885" y="5824948"/>
            <a:ext cx="729420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veroorzaakt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door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het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dieet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424856-A2ED-C54C-A1B6-27F33EA1BE6D}"/>
              </a:ext>
            </a:extLst>
          </p:cNvPr>
          <p:cNvCxnSpPr>
            <a:stCxn id="4" idx="2"/>
          </p:cNvCxnSpPr>
          <p:nvPr/>
        </p:nvCxnSpPr>
        <p:spPr>
          <a:xfrm>
            <a:off x="6105740" y="5177280"/>
            <a:ext cx="0" cy="63582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212FE57-DC24-AD44-8387-7F2C20D70162}"/>
              </a:ext>
            </a:extLst>
          </p:cNvPr>
          <p:cNvSpPr/>
          <p:nvPr/>
        </p:nvSpPr>
        <p:spPr>
          <a:xfrm>
            <a:off x="4125740" y="1366716"/>
            <a:ext cx="3960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Lagere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sterfte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C1B94F-DE2F-354D-9B82-CB2A8FF7A6EB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1980000" y="1778068"/>
            <a:ext cx="2837327" cy="6808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F2D4EB-C74C-E443-80A3-750A01C570B8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7262214" y="1787354"/>
            <a:ext cx="2949786" cy="67157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6ECCD2-3D6E-1140-A1D9-8369FFB8C95C}"/>
              </a:ext>
            </a:extLst>
          </p:cNvPr>
          <p:cNvCxnSpPr>
            <a:cxnSpLocks/>
          </p:cNvCxnSpPr>
          <p:nvPr/>
        </p:nvCxnSpPr>
        <p:spPr>
          <a:xfrm flipH="1">
            <a:off x="3769112" y="2763724"/>
            <a:ext cx="892098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586848-41BB-8347-BCE9-0BF61F9E0F96}"/>
              </a:ext>
            </a:extLst>
          </p:cNvPr>
          <p:cNvCxnSpPr>
            <a:cxnSpLocks/>
          </p:cNvCxnSpPr>
          <p:nvPr/>
        </p:nvCxnSpPr>
        <p:spPr>
          <a:xfrm>
            <a:off x="7449015" y="2763724"/>
            <a:ext cx="880946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57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“K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Chronic Kidney Disease”: de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Kaliumstudie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F04E9-9468-A744-9E20-D8C9F94F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978" y="1841025"/>
            <a:ext cx="2009913" cy="231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F54345-3E69-7946-8D68-5C368C0F4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578" y="1841025"/>
            <a:ext cx="2311400" cy="231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50FADA-F5C6-C844-9B55-84EAA4175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8" y="1841025"/>
            <a:ext cx="2311400" cy="231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E57959-1978-C741-B220-2A23B5C44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578" y="1841025"/>
            <a:ext cx="2311400" cy="2311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85C2EA-764A-354B-9C1D-51EED7BEF8AD}"/>
              </a:ext>
            </a:extLst>
          </p:cNvPr>
          <p:cNvSpPr txBox="1"/>
          <p:nvPr/>
        </p:nvSpPr>
        <p:spPr>
          <a:xfrm>
            <a:off x="1442978" y="4297453"/>
            <a:ext cx="20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Joris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Rotmans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98389-C83F-154B-9C6C-21259BF360DC}"/>
              </a:ext>
            </a:extLst>
          </p:cNvPr>
          <p:cNvSpPr txBox="1"/>
          <p:nvPr/>
        </p:nvSpPr>
        <p:spPr>
          <a:xfrm>
            <a:off x="3703578" y="4297453"/>
            <a:ext cx="231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Ewout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Hoorn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 MC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C7B288-AD33-C54E-98F2-50A6A0692B5D}"/>
              </a:ext>
            </a:extLst>
          </p:cNvPr>
          <p:cNvSpPr txBox="1"/>
          <p:nvPr/>
        </p:nvSpPr>
        <p:spPr>
          <a:xfrm>
            <a:off x="6243578" y="4297453"/>
            <a:ext cx="231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de Borst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UMCG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EB5ADF-EF64-4644-8D14-E369ED96D995}"/>
              </a:ext>
            </a:extLst>
          </p:cNvPr>
          <p:cNvSpPr txBox="1"/>
          <p:nvPr/>
        </p:nvSpPr>
        <p:spPr>
          <a:xfrm>
            <a:off x="8783578" y="4297453"/>
            <a:ext cx="231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Liffert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Vogt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Amsterdam UMC</a:t>
            </a:r>
          </a:p>
        </p:txBody>
      </p:sp>
    </p:spTree>
    <p:extLst>
      <p:ext uri="{BB962C8B-B14F-4D97-AF65-F5344CB8AC3E}">
        <p14:creationId xmlns:p14="http://schemas.microsoft.com/office/powerpoint/2010/main" val="3574731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Kaliumstudie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57148B-48A0-644B-B26D-82EF83A71A5F}"/>
              </a:ext>
            </a:extLst>
          </p:cNvPr>
          <p:cNvSpPr txBox="1"/>
          <p:nvPr/>
        </p:nvSpPr>
        <p:spPr>
          <a:xfrm>
            <a:off x="671332" y="1105113"/>
            <a:ext cx="108339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399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patiënten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 nierschade</a:t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(eGFR 15 – 44 mL/min)</a:t>
            </a: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Kaliumtabletten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placebotabletten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twee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Strikte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kaliumwaarde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het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Uitkomsten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Nierfunctie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Bloeddruk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Eiwit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urine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Veiligheid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0FE8E0-EEAC-7B44-9E57-4A28ACF9D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768" y="1105113"/>
            <a:ext cx="3640492" cy="4893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F902B3-1CA3-4A48-9092-B4BB379E7DB9}"/>
              </a:ext>
            </a:extLst>
          </p:cNvPr>
          <p:cNvSpPr txBox="1"/>
          <p:nvPr/>
        </p:nvSpPr>
        <p:spPr>
          <a:xfrm>
            <a:off x="0" y="615011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www.kaliumstudie.nl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kaliumstudie@erasmusmc.nl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B3CA36-3F4A-3A4C-B763-C489B33FC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618" y="3779572"/>
            <a:ext cx="4210115" cy="221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6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75767E-058D-1349-B54F-7421FAD87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096" y="393862"/>
            <a:ext cx="10147300" cy="2226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269A6D-D4A9-664C-A8A7-5B8521137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028" y="2986669"/>
            <a:ext cx="2946400" cy="3060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CCF009-C924-534C-88A6-77CFE325E487}"/>
              </a:ext>
            </a:extLst>
          </p:cNvPr>
          <p:cNvSpPr txBox="1"/>
          <p:nvPr/>
        </p:nvSpPr>
        <p:spPr>
          <a:xfrm>
            <a:off x="5509548" y="3125566"/>
            <a:ext cx="5173884" cy="64633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191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K</a:t>
            </a:r>
            <a:r>
              <a:rPr lang="en-US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4.3±0.5 – 4.7±0.6 mmol/L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D65ECA-1243-DE4E-97B8-D82BBCED01D2}"/>
              </a:ext>
            </a:extLst>
          </p:cNvPr>
          <p:cNvSpPr/>
          <p:nvPr/>
        </p:nvSpPr>
        <p:spPr>
          <a:xfrm>
            <a:off x="4350712" y="4472817"/>
            <a:ext cx="3630032" cy="646331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Hyperkaliëmie (&gt;5.5): n=21 (11%)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Stop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studie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739816-839E-6442-A6F4-D984C328031F}"/>
              </a:ext>
            </a:extLst>
          </p:cNvPr>
          <p:cNvSpPr/>
          <p:nvPr/>
        </p:nvSpPr>
        <p:spPr>
          <a:xfrm>
            <a:off x="8271411" y="4472818"/>
            <a:ext cx="3835217" cy="646331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Normokaliëmie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(≤5.5): n=170 (89%)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Door met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studie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A51907-A938-0640-A782-C6F5A84D0E87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165728" y="3771897"/>
            <a:ext cx="0" cy="70092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D4556B-AFEA-6547-B6A5-0BF4A8760F4E}"/>
              </a:ext>
            </a:extLst>
          </p:cNvPr>
          <p:cNvCxnSpPr>
            <a:cxnSpLocks/>
          </p:cNvCxnSpPr>
          <p:nvPr/>
        </p:nvCxnSpPr>
        <p:spPr>
          <a:xfrm>
            <a:off x="10207222" y="3771897"/>
            <a:ext cx="0" cy="70092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63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9197C-E7C9-024D-9775-561468E2E7E4}"/>
              </a:ext>
            </a:extLst>
          </p:cNvPr>
          <p:cNvSpPr txBox="1"/>
          <p:nvPr/>
        </p:nvSpPr>
        <p:spPr>
          <a:xfrm>
            <a:off x="671332" y="1105113"/>
            <a:ext cx="1126047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Wat is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Waarom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belangrijk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Waarom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bepaalt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nefroloog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huisarts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diëtist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kaliumwaarde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tussen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dieet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het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Gunstige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vriend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vijand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5513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41587F-C747-3A42-9714-3FCE8CE70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398" y="1465432"/>
            <a:ext cx="2801331" cy="3456655"/>
          </a:xfrm>
          <a:prstGeom prst="rect">
            <a:avLst/>
          </a:prstGeom>
        </p:spPr>
      </p:pic>
      <p:pic>
        <p:nvPicPr>
          <p:cNvPr id="4" name="Afbeelding 6">
            <a:extLst>
              <a:ext uri="{FF2B5EF4-FFF2-40B4-BE49-F238E27FC236}">
                <a16:creationId xmlns:a16="http://schemas.microsoft.com/office/drawing/2014/main" id="{64A3F2A2-6C63-A247-9F32-DB00A6295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432" y="640372"/>
            <a:ext cx="4752528" cy="572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01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7DACC-6BD8-EA4E-BBD9-26CC4AA75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889" y="3900669"/>
            <a:ext cx="2716346" cy="27163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vriend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vijand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nierschade?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9197C-E7C9-024D-9775-561468E2E7E4}"/>
              </a:ext>
            </a:extLst>
          </p:cNvPr>
          <p:cNvSpPr txBox="1"/>
          <p:nvPr/>
        </p:nvSpPr>
        <p:spPr>
          <a:xfrm>
            <a:off x="671332" y="1105113"/>
            <a:ext cx="108339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nierpatiënten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bewijs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diëtair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het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beïnvloedt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Kaliumtabletten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verhogen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de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kaliumwaarde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wel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(maar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meerderheid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het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hebben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Onderzoek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gunstige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nierpatiënten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dringend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nodig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 al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groente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fruit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AB23C-BF63-B04F-8256-ED6AABCD8061}"/>
              </a:ext>
            </a:extLst>
          </p:cNvPr>
          <p:cNvSpPr txBox="1"/>
          <p:nvPr/>
        </p:nvSpPr>
        <p:spPr>
          <a:xfrm>
            <a:off x="5188988" y="4254692"/>
            <a:ext cx="3475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Eerst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langs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dokter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de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diëtist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9F46-87BF-6940-ADB9-271470B7E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99" y="3782769"/>
            <a:ext cx="2034598" cy="299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0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89D7D5-0FCC-6144-A225-2E747A1E6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37" y="4835858"/>
            <a:ext cx="2707212" cy="1428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F3CE47-0443-694C-AFBC-4DF74679C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219" y="3542249"/>
            <a:ext cx="2323452" cy="22821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6E9BC-B1B5-7749-9DDE-3FC490A9F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2481"/>
            <a:ext cx="3066143" cy="465191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Ewout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Hoorn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Joris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Rotmans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Liffert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Vogt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de Borst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Rosa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Wouda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Stanley Yeung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20E111-C4EB-3C40-A409-B115298A012A}"/>
              </a:ext>
            </a:extLst>
          </p:cNvPr>
          <p:cNvSpPr txBox="1">
            <a:spLocks/>
          </p:cNvSpPr>
          <p:nvPr/>
        </p:nvSpPr>
        <p:spPr>
          <a:xfrm>
            <a:off x="4619174" y="1172480"/>
            <a:ext cx="3066143" cy="4651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Monique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Cadogan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Elina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Kreukniet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Wesley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Visser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Jenny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Siera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Ramakers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Martine Verhoeven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Reinout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Swart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Darius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Soonawala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BD67284-CA9D-7143-A434-9EA50AEF879B}"/>
              </a:ext>
            </a:extLst>
          </p:cNvPr>
          <p:cNvSpPr txBox="1">
            <a:spLocks/>
          </p:cNvSpPr>
          <p:nvPr/>
        </p:nvSpPr>
        <p:spPr>
          <a:xfrm>
            <a:off x="8617859" y="1172480"/>
            <a:ext cx="3066143" cy="4651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Hoogeveen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Mario Korte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Douma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Wilbert Janssen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Aaltje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Adema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Michiel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Wieërs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Tamas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Szili-Török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Laverman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E507D-FE4C-B347-A46D-C4C04A2FE43B}"/>
              </a:ext>
            </a:extLst>
          </p:cNvPr>
          <p:cNvSpPr txBox="1"/>
          <p:nvPr/>
        </p:nvSpPr>
        <p:spPr>
          <a:xfrm>
            <a:off x="3342283" y="6263934"/>
            <a:ext cx="439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Vragen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B41C0C-CEC6-7441-B7FC-1ADFBC47FBE0}"/>
              </a:ext>
            </a:extLst>
          </p:cNvPr>
          <p:cNvSpPr txBox="1"/>
          <p:nvPr/>
        </p:nvSpPr>
        <p:spPr>
          <a:xfrm>
            <a:off x="7538152" y="6263934"/>
            <a:ext cx="439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martingritter@gmail.com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52B65-0CA0-F145-96DC-041B6364C26A}"/>
              </a:ext>
            </a:extLst>
          </p:cNvPr>
          <p:cNvSpPr txBox="1"/>
          <p:nvPr/>
        </p:nvSpPr>
        <p:spPr>
          <a:xfrm>
            <a:off x="0" y="18712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aandacht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6297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Wat is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5E16E0-F716-2B4C-AEAC-98E6A5BF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293" y="1066710"/>
            <a:ext cx="9457414" cy="550376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8EF7DDD-C3C9-514E-99EF-5021292E76C2}"/>
              </a:ext>
            </a:extLst>
          </p:cNvPr>
          <p:cNvSpPr/>
          <p:nvPr/>
        </p:nvSpPr>
        <p:spPr>
          <a:xfrm>
            <a:off x="8599989" y="1886677"/>
            <a:ext cx="601883" cy="6018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C3457D-2B6D-8443-923C-A99BFC9C5B44}"/>
              </a:ext>
            </a:extLst>
          </p:cNvPr>
          <p:cNvSpPr/>
          <p:nvPr/>
        </p:nvSpPr>
        <p:spPr>
          <a:xfrm>
            <a:off x="9620490" y="2442260"/>
            <a:ext cx="601883" cy="6018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CAEC97-440D-6C49-AF5C-3C57862C2542}"/>
              </a:ext>
            </a:extLst>
          </p:cNvPr>
          <p:cNvSpPr/>
          <p:nvPr/>
        </p:nvSpPr>
        <p:spPr>
          <a:xfrm>
            <a:off x="10165914" y="1384094"/>
            <a:ext cx="601883" cy="6018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967FB9-4B1A-4F4B-95DB-2CC8586FE068}"/>
              </a:ext>
            </a:extLst>
          </p:cNvPr>
          <p:cNvSpPr/>
          <p:nvPr/>
        </p:nvSpPr>
        <p:spPr>
          <a:xfrm>
            <a:off x="1981200" y="2997847"/>
            <a:ext cx="601883" cy="6018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AFFAF2-C10A-1140-A834-6657F1B8DF10}"/>
              </a:ext>
            </a:extLst>
          </p:cNvPr>
          <p:cNvSpPr/>
          <p:nvPr/>
        </p:nvSpPr>
        <p:spPr>
          <a:xfrm>
            <a:off x="1402465" y="2997846"/>
            <a:ext cx="601883" cy="6018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2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Wat is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9197C-E7C9-024D-9775-561468E2E7E4}"/>
              </a:ext>
            </a:extLst>
          </p:cNvPr>
          <p:cNvSpPr txBox="1"/>
          <p:nvPr/>
        </p:nvSpPr>
        <p:spPr>
          <a:xfrm>
            <a:off x="671332" y="1105113"/>
            <a:ext cx="11405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mineraal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het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zouten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vormen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Kaliumchloride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Kaliumcitraat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Kaliumbicarbonaat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heeft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lading: 1+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K</a:t>
            </a:r>
            <a:r>
              <a:rPr lang="en-US" sz="24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+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verhouding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tussen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belangrijk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lichaamscellen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 name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hartspiercellen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zenuwcellen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15114-A83F-E24B-9290-713E3B6D7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458" y="873437"/>
            <a:ext cx="4445000" cy="508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86C723-A0F5-5B4A-ABEA-7F533E668F05}"/>
              </a:ext>
            </a:extLst>
          </p:cNvPr>
          <p:cNvSpPr/>
          <p:nvPr/>
        </p:nvSpPr>
        <p:spPr>
          <a:xfrm>
            <a:off x="7386135" y="4092498"/>
            <a:ext cx="4571691" cy="18609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520850-5A7E-4F4D-8BA5-7008EF1B6864}"/>
              </a:ext>
            </a:extLst>
          </p:cNvPr>
          <p:cNvSpPr txBox="1"/>
          <p:nvPr/>
        </p:nvSpPr>
        <p:spPr>
          <a:xfrm>
            <a:off x="7772395" y="4114802"/>
            <a:ext cx="1884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mmol/L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45406E-E123-C440-B708-CAE0B57860D6}"/>
              </a:ext>
            </a:extLst>
          </p:cNvPr>
          <p:cNvSpPr txBox="1"/>
          <p:nvPr/>
        </p:nvSpPr>
        <p:spPr>
          <a:xfrm>
            <a:off x="10114151" y="4114802"/>
            <a:ext cx="1817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Cellen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 mmol/L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FB7133-ED4F-3D48-9161-BDCB319A4B14}"/>
              </a:ext>
            </a:extLst>
          </p:cNvPr>
          <p:cNvSpPr txBox="1"/>
          <p:nvPr/>
        </p:nvSpPr>
        <p:spPr>
          <a:xfrm>
            <a:off x="7631458" y="4925124"/>
            <a:ext cx="444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Verhouding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~30 x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cellen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67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Waarom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belangrijk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4B537-ABAD-2742-B3B9-55D0779CC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800" y="951496"/>
            <a:ext cx="4445000" cy="508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F63166-34AA-ED4C-9810-D475C225FCF8}"/>
              </a:ext>
            </a:extLst>
          </p:cNvPr>
          <p:cNvSpPr/>
          <p:nvPr/>
        </p:nvSpPr>
        <p:spPr>
          <a:xfrm>
            <a:off x="3836018" y="4228613"/>
            <a:ext cx="4571691" cy="18609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424A1-FB81-5240-9AAF-2A0AE77E5F0D}"/>
              </a:ext>
            </a:extLst>
          </p:cNvPr>
          <p:cNvSpPr txBox="1"/>
          <p:nvPr/>
        </p:nvSpPr>
        <p:spPr>
          <a:xfrm>
            <a:off x="4036737" y="4230853"/>
            <a:ext cx="1884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mmol/L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27E83A-140B-9449-A60F-BCAE27D27690}"/>
              </a:ext>
            </a:extLst>
          </p:cNvPr>
          <p:cNvSpPr txBox="1"/>
          <p:nvPr/>
        </p:nvSpPr>
        <p:spPr>
          <a:xfrm>
            <a:off x="6378493" y="4230853"/>
            <a:ext cx="1817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Cellen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 mmol/L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5464D-E8D9-C74A-BAD0-B234EEC2748F}"/>
              </a:ext>
            </a:extLst>
          </p:cNvPr>
          <p:cNvSpPr txBox="1"/>
          <p:nvPr/>
        </p:nvSpPr>
        <p:spPr>
          <a:xfrm>
            <a:off x="3895800" y="4891673"/>
            <a:ext cx="444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Verhouding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~30 x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cellen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916851-3DF7-EA49-9576-8CBBD368C85C}"/>
              </a:ext>
            </a:extLst>
          </p:cNvPr>
          <p:cNvSpPr txBox="1"/>
          <p:nvPr/>
        </p:nvSpPr>
        <p:spPr>
          <a:xfrm>
            <a:off x="144966" y="951496"/>
            <a:ext cx="3245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Hypokaliëmie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kaliumwaarde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Bijv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2.5 mmol/L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Verhouding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135/2.5 = 54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9DEA05-D87A-8248-AE03-67918C63753D}"/>
              </a:ext>
            </a:extLst>
          </p:cNvPr>
          <p:cNvSpPr txBox="1"/>
          <p:nvPr/>
        </p:nvSpPr>
        <p:spPr>
          <a:xfrm>
            <a:off x="8846629" y="951496"/>
            <a:ext cx="3245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Hyperkaliëmie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kaliumwaarde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Bijv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6.5 mmol/L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Verhouding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135/6.5 = 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33E788-CEF3-E24F-93B9-B3FA99CE561C}"/>
              </a:ext>
            </a:extLst>
          </p:cNvPr>
          <p:cNvSpPr txBox="1"/>
          <p:nvPr/>
        </p:nvSpPr>
        <p:spPr>
          <a:xfrm>
            <a:off x="144966" y="2752832"/>
            <a:ext cx="324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Verstoring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hartspiercellen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Hartritmestoornissen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85B28-120D-A94D-92BB-967C99D3FCD6}"/>
              </a:ext>
            </a:extLst>
          </p:cNvPr>
          <p:cNvSpPr txBox="1"/>
          <p:nvPr/>
        </p:nvSpPr>
        <p:spPr>
          <a:xfrm>
            <a:off x="144966" y="3723171"/>
            <a:ext cx="324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Verstoring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zenuwcellen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Verlamming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084757-69C0-A14D-B5CD-8FCB24676786}"/>
              </a:ext>
            </a:extLst>
          </p:cNvPr>
          <p:cNvSpPr txBox="1"/>
          <p:nvPr/>
        </p:nvSpPr>
        <p:spPr>
          <a:xfrm>
            <a:off x="8846629" y="2752832"/>
            <a:ext cx="324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Verstoring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hartspiercellen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Hartritmestoornissen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545979-5C4B-A64C-A987-5996C23EE7EB}"/>
              </a:ext>
            </a:extLst>
          </p:cNvPr>
          <p:cNvSpPr txBox="1"/>
          <p:nvPr/>
        </p:nvSpPr>
        <p:spPr>
          <a:xfrm>
            <a:off x="8846629" y="3723171"/>
            <a:ext cx="324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Verstoring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zenuwcellen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Verlamming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DC2C3F-A489-C545-8156-F68AF52E36CE}"/>
              </a:ext>
            </a:extLst>
          </p:cNvPr>
          <p:cNvSpPr txBox="1"/>
          <p:nvPr/>
        </p:nvSpPr>
        <p:spPr>
          <a:xfrm>
            <a:off x="1" y="584712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goede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kaliumwaarde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het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van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levensbelang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8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Waarom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bepaalt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nefroloog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kaliumwaarde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2A779-9F2D-DB4E-89DB-D8738B4EA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533"/>
            <a:ext cx="5998335" cy="51449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C349AD-03A2-9C40-9395-EB3730D6E4CA}"/>
              </a:ext>
            </a:extLst>
          </p:cNvPr>
          <p:cNvSpPr txBox="1"/>
          <p:nvPr/>
        </p:nvSpPr>
        <p:spPr>
          <a:xfrm>
            <a:off x="0" y="6412377"/>
            <a:ext cx="608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Hoorn 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487EA-D443-1E43-B598-3E334010C6BB}"/>
              </a:ext>
            </a:extLst>
          </p:cNvPr>
          <p:cNvSpPr txBox="1"/>
          <p:nvPr/>
        </p:nvSpPr>
        <p:spPr>
          <a:xfrm>
            <a:off x="7541342" y="1297858"/>
            <a:ext cx="2416697" cy="36933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Inname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5E5A88-AE76-E843-A69A-9363B206458D}"/>
              </a:ext>
            </a:extLst>
          </p:cNvPr>
          <p:cNvSpPr/>
          <p:nvPr/>
        </p:nvSpPr>
        <p:spPr>
          <a:xfrm>
            <a:off x="1550020" y="1438507"/>
            <a:ext cx="167268" cy="22868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6D1059-7BDF-FC43-9C56-3F733595C8C0}"/>
              </a:ext>
            </a:extLst>
          </p:cNvPr>
          <p:cNvSpPr txBox="1"/>
          <p:nvPr/>
        </p:nvSpPr>
        <p:spPr>
          <a:xfrm>
            <a:off x="7541342" y="2256503"/>
            <a:ext cx="2416697" cy="36933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Opname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darmen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F2BCB6-A1D7-E747-991A-2996437B6896}"/>
              </a:ext>
            </a:extLst>
          </p:cNvPr>
          <p:cNvCxnSpPr/>
          <p:nvPr/>
        </p:nvCxnSpPr>
        <p:spPr>
          <a:xfrm>
            <a:off x="8729067" y="1667190"/>
            <a:ext cx="0" cy="58931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76AE780F-0675-9147-A5DD-1FAABAB976F4}"/>
              </a:ext>
            </a:extLst>
          </p:cNvPr>
          <p:cNvSpPr/>
          <p:nvPr/>
        </p:nvSpPr>
        <p:spPr>
          <a:xfrm>
            <a:off x="1505416" y="2027820"/>
            <a:ext cx="167268" cy="22868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5C727D-CA87-424B-8350-E7E8F9B08873}"/>
              </a:ext>
            </a:extLst>
          </p:cNvPr>
          <p:cNvSpPr/>
          <p:nvPr/>
        </p:nvSpPr>
        <p:spPr>
          <a:xfrm>
            <a:off x="3010832" y="2255555"/>
            <a:ext cx="167268" cy="22868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20764F-E50F-A54E-A696-94B5E79DDB8A}"/>
              </a:ext>
            </a:extLst>
          </p:cNvPr>
          <p:cNvSpPr txBox="1"/>
          <p:nvPr/>
        </p:nvSpPr>
        <p:spPr>
          <a:xfrm>
            <a:off x="7541341" y="3215148"/>
            <a:ext cx="2416698" cy="36933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49B695-C005-7D4B-9DF0-6D6E3B1143AF}"/>
              </a:ext>
            </a:extLst>
          </p:cNvPr>
          <p:cNvCxnSpPr/>
          <p:nvPr/>
        </p:nvCxnSpPr>
        <p:spPr>
          <a:xfrm>
            <a:off x="8749690" y="2625835"/>
            <a:ext cx="0" cy="58931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0BC3914-CD3C-934E-A2D9-DBD56A5728AB}"/>
              </a:ext>
            </a:extLst>
          </p:cNvPr>
          <p:cNvSpPr txBox="1"/>
          <p:nvPr/>
        </p:nvSpPr>
        <p:spPr>
          <a:xfrm>
            <a:off x="9393545" y="4640801"/>
            <a:ext cx="2516651" cy="36933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Opname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organen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4AE562-C644-1141-9A0B-4EF47540508C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8749690" y="3584480"/>
            <a:ext cx="1881033" cy="105632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67C73C76-1FBF-9E47-8F89-7A25CA088B6E}"/>
              </a:ext>
            </a:extLst>
          </p:cNvPr>
          <p:cNvSpPr/>
          <p:nvPr/>
        </p:nvSpPr>
        <p:spPr>
          <a:xfrm>
            <a:off x="4947427" y="1069175"/>
            <a:ext cx="167268" cy="22868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300A61-514B-FB4C-AEB4-73473CD87CD7}"/>
              </a:ext>
            </a:extLst>
          </p:cNvPr>
          <p:cNvSpPr/>
          <p:nvPr/>
        </p:nvSpPr>
        <p:spPr>
          <a:xfrm>
            <a:off x="3094466" y="4412119"/>
            <a:ext cx="167268" cy="22868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2F121D-787D-C944-8A7C-18F4D9031D24}"/>
              </a:ext>
            </a:extLst>
          </p:cNvPr>
          <p:cNvSpPr txBox="1"/>
          <p:nvPr/>
        </p:nvSpPr>
        <p:spPr>
          <a:xfrm>
            <a:off x="5415294" y="4640801"/>
            <a:ext cx="2906726" cy="36933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Uitscheiding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door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nieren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4EF286-EE49-514B-A4D6-4AAD18CE5046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726604" y="3584480"/>
            <a:ext cx="2023086" cy="105632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105279D-0B32-904A-A6DC-2FCFFD02D54B}"/>
              </a:ext>
            </a:extLst>
          </p:cNvPr>
          <p:cNvSpPr txBox="1"/>
          <p:nvPr/>
        </p:nvSpPr>
        <p:spPr>
          <a:xfrm>
            <a:off x="5415294" y="5386679"/>
            <a:ext cx="2906726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nieren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houden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(3.5 – 5.5 mmol/L)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0017EC-6EE4-6243-A023-F7596251DA78}"/>
              </a:ext>
            </a:extLst>
          </p:cNvPr>
          <p:cNvSpPr txBox="1"/>
          <p:nvPr/>
        </p:nvSpPr>
        <p:spPr>
          <a:xfrm>
            <a:off x="5610331" y="6412377"/>
            <a:ext cx="2516652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Zonder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nieren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dialyse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63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20" grpId="0" animBg="1"/>
      <p:bldP spid="21" grpId="0" animBg="1"/>
      <p:bldP spid="23" grpId="0" animBg="1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tot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9197C-E7C9-024D-9775-561468E2E7E4}"/>
              </a:ext>
            </a:extLst>
          </p:cNvPr>
          <p:cNvSpPr txBox="1"/>
          <p:nvPr/>
        </p:nvSpPr>
        <p:spPr>
          <a:xfrm>
            <a:off x="184909" y="1105113"/>
            <a:ext cx="118797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mineraal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bevindt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onze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cellen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verhouding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tussen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het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kalium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onze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belangrijk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hartspiercellen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zenuwcellen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Verhouding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verstoord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Risico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op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hartritmestoornissen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verlamming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Nieren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houden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uw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kaliumwaarden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balans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Char char="à"/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Bij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nierpatiënten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is het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risico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op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gestoorde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kaliumverhouding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groter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1A6BB-2184-CD45-A5E4-4CB824093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542" y="310539"/>
            <a:ext cx="2299939" cy="2299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DA77DF-5D72-CA44-A755-DBA79C01E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833" y="4641448"/>
            <a:ext cx="1820172" cy="121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4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C85B8-CF54-814A-BC1E-418DFD273704}"/>
              </a:ext>
            </a:extLst>
          </p:cNvPr>
          <p:cNvSpPr txBox="1"/>
          <p:nvPr/>
        </p:nvSpPr>
        <p:spPr>
          <a:xfrm>
            <a:off x="0" y="1157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nefroloog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9197C-E7C9-024D-9775-561468E2E7E4}"/>
              </a:ext>
            </a:extLst>
          </p:cNvPr>
          <p:cNvSpPr txBox="1"/>
          <p:nvPr/>
        </p:nvSpPr>
        <p:spPr>
          <a:xfrm>
            <a:off x="671332" y="1105113"/>
            <a:ext cx="1126047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“Hoe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het met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kleinkinderen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nierfunctie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stabiel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verslechterd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verbeterd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t.o.v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vorige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bloeddruk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steeds wat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suikers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cholesterolwaarden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Beweegt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voldoende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Rookt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 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”Tot over 3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maanden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3CAC0B-81D5-1E4A-9E5C-0E1A86824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726" y="4178460"/>
            <a:ext cx="1757629" cy="253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2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3F5E6B7DCEF546AE2C8EF6CEE488AC" ma:contentTypeVersion="18" ma:contentTypeDescription="Een nieuw document maken." ma:contentTypeScope="" ma:versionID="3dcf317a6e4c0154ec219af78bb22022">
  <xsd:schema xmlns:xsd="http://www.w3.org/2001/XMLSchema" xmlns:xs="http://www.w3.org/2001/XMLSchema" xmlns:p="http://schemas.microsoft.com/office/2006/metadata/properties" xmlns:ns2="9b15597b-32a9-4bf2-848f-688eaf8057fd" xmlns:ns3="4b2491aa-951b-4943-8647-4dc6eee7a6bd" xmlns:ns4="9c1c412f-b643-446d-99ef-bf26fadf0ee9" targetNamespace="http://schemas.microsoft.com/office/2006/metadata/properties" ma:root="true" ma:fieldsID="f1f3b6b623b506ea87a467f3f0af8705" ns2:_="" ns3:_="" ns4:_="">
    <xsd:import namespace="9b15597b-32a9-4bf2-848f-688eaf8057fd"/>
    <xsd:import namespace="4b2491aa-951b-4943-8647-4dc6eee7a6bd"/>
    <xsd:import namespace="9c1c412f-b643-446d-99ef-bf26fadf0e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5597b-32a9-4bf2-848f-688eaf8057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2d867c2a-cafd-47d4-9bb7-7e23cb4e68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2491aa-951b-4943-8647-4dc6eee7a6b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c412f-b643-446d-99ef-bf26fadf0ee9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4d75fdcb-d4c7-4261-bf05-ae88251487a9}" ma:internalName="TaxCatchAll" ma:showField="CatchAllData" ma:web="9c1c412f-b643-446d-99ef-bf26fadf0e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15597b-32a9-4bf2-848f-688eaf8057fd">
      <Terms xmlns="http://schemas.microsoft.com/office/infopath/2007/PartnerControls"/>
    </lcf76f155ced4ddcb4097134ff3c332f>
    <TaxCatchAll xmlns="9c1c412f-b643-446d-99ef-bf26fadf0ee9" xsi:nil="true"/>
  </documentManagement>
</p:properties>
</file>

<file path=customXml/itemProps1.xml><?xml version="1.0" encoding="utf-8"?>
<ds:datastoreItem xmlns:ds="http://schemas.openxmlformats.org/officeDocument/2006/customXml" ds:itemID="{823F55F0-7DB1-48AA-A2EE-D157FBCDFCBD}"/>
</file>

<file path=customXml/itemProps2.xml><?xml version="1.0" encoding="utf-8"?>
<ds:datastoreItem xmlns:ds="http://schemas.openxmlformats.org/officeDocument/2006/customXml" ds:itemID="{1092B03D-5681-4211-8D8E-A6AE1ED97367}"/>
</file>

<file path=customXml/itemProps3.xml><?xml version="1.0" encoding="utf-8"?>
<ds:datastoreItem xmlns:ds="http://schemas.openxmlformats.org/officeDocument/2006/customXml" ds:itemID="{5626E19E-FD60-44C3-A672-DF916091CBD4}"/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1347</Words>
  <Application>Microsoft Macintosh PowerPoint</Application>
  <PresentationFormat>Widescreen</PresentationFormat>
  <Paragraphs>299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Office Theme</vt:lpstr>
      <vt:lpstr>Kalium bij nierschade:  vriend of vijand?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43</cp:revision>
  <cp:lastPrinted>2022-10-05T22:23:51Z</cp:lastPrinted>
  <dcterms:created xsi:type="dcterms:W3CDTF">2022-10-05T21:42:20Z</dcterms:created>
  <dcterms:modified xsi:type="dcterms:W3CDTF">2022-10-07T02:52:30Z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0x010100A03F5E6B7DCEF546AE2C8EF6CEE488AC</vt:lpwstr>
  </property>
</Properties>
</file>